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6" r:id="rId2"/>
    <p:sldId id="279" r:id="rId3"/>
    <p:sldId id="276" r:id="rId4"/>
    <p:sldId id="277" r:id="rId5"/>
    <p:sldId id="267" r:id="rId6"/>
    <p:sldId id="261" r:id="rId7"/>
    <p:sldId id="271" r:id="rId8"/>
    <p:sldId id="270" r:id="rId9"/>
    <p:sldId id="269" r:id="rId10"/>
    <p:sldId id="264" r:id="rId11"/>
    <p:sldId id="268" r:id="rId12"/>
    <p:sldId id="272" r:id="rId13"/>
    <p:sldId id="273" r:id="rId14"/>
    <p:sldId id="259" r:id="rId15"/>
    <p:sldId id="260" r:id="rId16"/>
    <p:sldId id="274" r:id="rId17"/>
    <p:sldId id="263" r:id="rId18"/>
    <p:sldId id="275" r:id="rId19"/>
    <p:sldId id="27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86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33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34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126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702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531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388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2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67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101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21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6/7/2023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714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insideairbnb.com/" TargetMode="Externa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2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3" descr="Neon laser lights aligned to form a triangle">
            <a:extLst>
              <a:ext uri="{FF2B5EF4-FFF2-40B4-BE49-F238E27FC236}">
                <a16:creationId xmlns:a16="http://schemas.microsoft.com/office/drawing/2014/main" id="{04C61187-733A-CC47-7648-48D976D94C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353" r="-1" b="1623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AF96-7F94-912C-D193-5C444C787D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pPr algn="ctr"/>
            <a:r>
              <a:rPr lang="en-US" sz="8000" dirty="0"/>
              <a:t>Tokyo, Japan</a:t>
            </a:r>
            <a:br>
              <a:rPr lang="en-US" sz="8000" dirty="0"/>
            </a:br>
            <a:r>
              <a:rPr lang="en-US" sz="8000" dirty="0"/>
              <a:t>Airbnb Listing Classification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3666B4-FD2C-39E5-7413-B9042D0839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sz="3200" dirty="0"/>
              <a:t>By: Rakim T. Reid</a:t>
            </a:r>
          </a:p>
          <a:p>
            <a:pPr algn="ctr"/>
            <a:r>
              <a:rPr lang="en-US" sz="3200" dirty="0"/>
              <a:t>June 7, 2023 </a:t>
            </a:r>
          </a:p>
          <a:p>
            <a:pPr algn="ctr"/>
            <a:r>
              <a:rPr lang="en-US" sz="3200" dirty="0"/>
              <a:t>Capstone II – Supervised Learning Presentation </a:t>
            </a:r>
          </a:p>
          <a:p>
            <a:pPr algn="ctr"/>
            <a:endParaRPr lang="en-US" sz="3200" dirty="0"/>
          </a:p>
        </p:txBody>
      </p:sp>
      <p:sp>
        <p:nvSpPr>
          <p:cNvPr id="40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994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3" descr="Neon laser lights aligned to form a triangle">
            <a:extLst>
              <a:ext uri="{FF2B5EF4-FFF2-40B4-BE49-F238E27FC236}">
                <a16:creationId xmlns:a16="http://schemas.microsoft.com/office/drawing/2014/main" id="{04C61187-733A-CC47-7648-48D976D94C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365" b="1635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AF96-7F94-912C-D193-5C444C787D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Methods </a:t>
            </a:r>
          </a:p>
        </p:txBody>
      </p:sp>
      <p:sp>
        <p:nvSpPr>
          <p:cNvPr id="49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3666B4-FD2C-39E5-7413-B9042D0839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Random Forest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Decision Tree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Support Vector Machine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 err="1"/>
              <a:t>XGBoost</a:t>
            </a:r>
            <a:r>
              <a:rPr lang="en-US" dirty="0"/>
              <a:t>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Extra Trees (extremely randomized trees)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5804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 descr="Neon laser lights aligned to form a triangle">
            <a:extLst>
              <a:ext uri="{FF2B5EF4-FFF2-40B4-BE49-F238E27FC236}">
                <a16:creationId xmlns:a16="http://schemas.microsoft.com/office/drawing/2014/main" id="{04C61187-733A-CC47-7648-48D976D94C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365" b="1635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AF96-7F94-912C-D193-5C444C787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340" y="261055"/>
            <a:ext cx="3932237" cy="14843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Model Specification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1EB40B9-CE74-A547-9616-0558ED0F0060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614340" y="1884460"/>
            <a:ext cx="4075178" cy="38779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* Out of 100% and from Random Forest Model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sng" strike="noStrike" cap="none" normalizeH="0" baseline="0" dirty="0">
                <a:ln>
                  <a:noFill/>
                </a:ln>
                <a:effectLst/>
              </a:rPr>
              <a:t>Price</a:t>
            </a:r>
            <a:r>
              <a:rPr kumimoji="0" lang="en-US" altLang="en-US" sz="2400" b="1" i="0" strike="noStrike" cap="none" normalizeH="0" baseline="0" dirty="0">
                <a:ln>
                  <a:noFill/>
                </a:ln>
                <a:effectLst/>
              </a:rPr>
              <a:t>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</a:rPr>
              <a:t>35.9060%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/>
              <a:t>Availability_365: 19.3545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 err="1"/>
              <a:t>Host_Listing_Count</a:t>
            </a:r>
            <a:r>
              <a:rPr lang="en-US" altLang="en-US" sz="2400" dirty="0"/>
              <a:t>: 18.1352%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/>
              <a:t>Number of Reviews: 17.7966%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 err="1"/>
              <a:t>Minimum_Nights</a:t>
            </a:r>
            <a:r>
              <a:rPr lang="en-US" altLang="en-US" sz="2400" dirty="0"/>
              <a:t>: 8.8077%</a:t>
            </a:r>
          </a:p>
        </p:txBody>
      </p:sp>
      <p:pic>
        <p:nvPicPr>
          <p:cNvPr id="17" name="Content Placeholder 16" descr="A picture containing black and white&#10;&#10;Description automatically generated">
            <a:extLst>
              <a:ext uri="{FF2B5EF4-FFF2-40B4-BE49-F238E27FC236}">
                <a16:creationId xmlns:a16="http://schemas.microsoft.com/office/drawing/2014/main" id="{F3D09DB7-4913-1B7E-CBC7-ED004543D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140" y="1745389"/>
            <a:ext cx="5941237" cy="3364315"/>
          </a:xfrm>
        </p:spPr>
      </p:pic>
    </p:spTree>
    <p:extLst>
      <p:ext uri="{BB962C8B-B14F-4D97-AF65-F5344CB8AC3E}">
        <p14:creationId xmlns:p14="http://schemas.microsoft.com/office/powerpoint/2010/main" val="2198904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3" descr="Neon laser lights aligned to form a triangle">
            <a:extLst>
              <a:ext uri="{FF2B5EF4-FFF2-40B4-BE49-F238E27FC236}">
                <a16:creationId xmlns:a16="http://schemas.microsoft.com/office/drawing/2014/main" id="{04C61187-733A-CC47-7648-48D976D94C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365" b="1635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AF96-7F94-912C-D193-5C444C787D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 dirty="0"/>
              <a:t>Results – Model ACCURACY Scores</a:t>
            </a:r>
          </a:p>
        </p:txBody>
      </p:sp>
      <p:sp>
        <p:nvSpPr>
          <p:cNvPr id="49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3666B4-FD2C-39E5-7413-B9042D0839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Random Forest (tuned): 85.39%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Decision Tree: 78.48%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Support Vector Machine: 74.03%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 err="1"/>
              <a:t>XGBoost</a:t>
            </a:r>
            <a:r>
              <a:rPr lang="en-US" dirty="0"/>
              <a:t> (untuned): 85%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Extra Trees (untuned): 86% 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625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 descr="Neon laser lights aligned to form a triangle">
            <a:extLst>
              <a:ext uri="{FF2B5EF4-FFF2-40B4-BE49-F238E27FC236}">
                <a16:creationId xmlns:a16="http://schemas.microsoft.com/office/drawing/2014/main" id="{04C61187-733A-CC47-7648-48D976D94C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365" b="1635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AF96-7F94-912C-D193-5C444C787D4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38200" y="290481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 dirty="0"/>
              <a:t>Model Chosen: Random Forest </a:t>
            </a:r>
          </a:p>
        </p:txBody>
      </p:sp>
      <p:pic>
        <p:nvPicPr>
          <p:cNvPr id="5" name="Picture 4" descr="A waterfall in a forest&#10;&#10;Description automatically generated with low confidence">
            <a:extLst>
              <a:ext uri="{FF2B5EF4-FFF2-40B4-BE49-F238E27FC236}">
                <a16:creationId xmlns:a16="http://schemas.microsoft.com/office/drawing/2014/main" id="{C967D463-2FD9-5B90-B119-3090AD1AE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150" y="1616044"/>
            <a:ext cx="7755699" cy="436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74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3" descr="Neon laser lights aligned to form a triangle">
            <a:extLst>
              <a:ext uri="{FF2B5EF4-FFF2-40B4-BE49-F238E27FC236}">
                <a16:creationId xmlns:a16="http://schemas.microsoft.com/office/drawing/2014/main" id="{04C61187-733A-CC47-7648-48D976D94C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365" b="1635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AF96-7F94-912C-D193-5C444C787D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Practical MODEL USES FOR AN AUDIENCE OF INTEREST</a:t>
            </a:r>
          </a:p>
        </p:txBody>
      </p:sp>
      <p:sp>
        <p:nvSpPr>
          <p:cNvPr id="49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3666B4-FD2C-39E5-7413-B9042D0839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Knowledge sharing for travel industry.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Airbnb algorithm tuning for marketing initiatives.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Host competition analysis – know which traits a full apartment or house have on Airbnb and pursue the same (e.g. get more reviews). 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423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3" descr="Neon laser lights aligned to form a triangle">
            <a:extLst>
              <a:ext uri="{FF2B5EF4-FFF2-40B4-BE49-F238E27FC236}">
                <a16:creationId xmlns:a16="http://schemas.microsoft.com/office/drawing/2014/main" id="{04C61187-733A-CC47-7648-48D976D94C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365" b="1635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AF96-7F94-912C-D193-5C444C787D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Model Limitations </a:t>
            </a:r>
          </a:p>
        </p:txBody>
      </p:sp>
      <p:sp>
        <p:nvSpPr>
          <p:cNvPr id="49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3666B4-FD2C-39E5-7413-B9042D0839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Tokyo, Japan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Features used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Used classification algorithm instead of regression.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Had to choose accuracy over precise price output. This means I had to do a binary classification. 1 if a full apartment/house or 0 if not. 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14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5697A-F58E-BFA1-9A75-4AA91084E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4E562-B6DB-EE8F-3BD9-EE0635D1D39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Use Extra Tree Model and tune it to produce even better results. </a:t>
            </a:r>
          </a:p>
          <a:p>
            <a:r>
              <a:rPr lang="en-US" dirty="0"/>
              <a:t>Turn this project into a web app.</a:t>
            </a:r>
          </a:p>
          <a:p>
            <a:r>
              <a:rPr lang="en-US" dirty="0"/>
              <a:t>Use feature engineering to combine variables.</a:t>
            </a:r>
          </a:p>
          <a:p>
            <a:r>
              <a:rPr lang="en-US" dirty="0"/>
              <a:t>Price prediction. Tried it as classification with random forest and got 75% accuracy. </a:t>
            </a:r>
          </a:p>
        </p:txBody>
      </p:sp>
      <p:pic>
        <p:nvPicPr>
          <p:cNvPr id="4098" name="Picture 2" descr="Back To The Future Volver Al Futuro GIF - Find &amp; Share on GIPHY">
            <a:extLst>
              <a:ext uri="{FF2B5EF4-FFF2-40B4-BE49-F238E27FC236}">
                <a16:creationId xmlns:a16="http://schemas.microsoft.com/office/drawing/2014/main" id="{6135A9A3-22E5-8B00-207B-DBF2C9073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042" y="2379428"/>
            <a:ext cx="4992757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5023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3" descr="Neon laser lights aligned to form a triangle">
            <a:extLst>
              <a:ext uri="{FF2B5EF4-FFF2-40B4-BE49-F238E27FC236}">
                <a16:creationId xmlns:a16="http://schemas.microsoft.com/office/drawing/2014/main" id="{04C61187-733A-CC47-7648-48D976D94C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365" b="1635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AF96-7F94-912C-D193-5C444C787D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 dirty="0"/>
              <a:t>Conclusion</a:t>
            </a:r>
          </a:p>
        </p:txBody>
      </p:sp>
      <p:sp>
        <p:nvSpPr>
          <p:cNvPr id="49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3666B4-FD2C-39E5-7413-B9042D0839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Classification models may yield better predictive accuracy than regressions for this type of dataset. 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Tree-based models and deep learning techniques tend to produce better results. Probably given these types of models mimic how humans think.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Supervised learning models are viable approach to learning more about Airbnb listings.  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621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DD3D2-99CA-A8F9-75F1-833DABC70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Questions? </a:t>
            </a:r>
          </a:p>
        </p:txBody>
      </p:sp>
      <p:pic>
        <p:nvPicPr>
          <p:cNvPr id="1030" name="Picture 6" descr="Emoticon Emotion Samsung Iphone Galaxy Emoji - Questions Emoji, HD Png ...">
            <a:extLst>
              <a:ext uri="{FF2B5EF4-FFF2-40B4-BE49-F238E27FC236}">
                <a16:creationId xmlns:a16="http://schemas.microsoft.com/office/drawing/2014/main" id="{5C153AAE-5EA8-005A-917E-D36394D42F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831" y="1928813"/>
            <a:ext cx="3958338" cy="425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30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E9F80-2B2E-3FCE-D6F6-F0FE42CAAA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algn="ctr"/>
            <a:r>
              <a:rPr lang="en-US" dirty="0"/>
              <a:t>Thank you! / </a:t>
            </a:r>
            <a:r>
              <a:rPr lang="en-US" dirty="0" err="1"/>
              <a:t>arigato</a:t>
            </a:r>
            <a:r>
              <a:rPr lang="en-US" dirty="0"/>
              <a:t>! /</a:t>
            </a:r>
            <a:r>
              <a:rPr lang="ja-JP" altLang="en-US" dirty="0"/>
              <a:t>ありがとう</a:t>
            </a:r>
            <a:r>
              <a:rPr lang="en-US" altLang="ja-JP" dirty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462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42D76A5-37FC-839E-750D-ACAFA7BE3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6600" dirty="0"/>
              <a:t>What is Airbnb? </a:t>
            </a:r>
          </a:p>
        </p:txBody>
      </p:sp>
      <p:sp>
        <p:nvSpPr>
          <p:cNvPr id="3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3ADFFF"/>
          </a:solidFill>
          <a:ln w="38100" cap="rnd">
            <a:solidFill>
              <a:srgbClr val="3AD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66CD0C7-56CB-BDBC-9472-3D017C8E0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An online marketplace for short and long term stay experiences. </a:t>
            </a:r>
          </a:p>
          <a:p>
            <a:r>
              <a:rPr lang="en-US" dirty="0"/>
              <a:t>Acts as a broker and charges a commission from each booking. </a:t>
            </a:r>
          </a:p>
          <a:p>
            <a:r>
              <a:rPr lang="en-US" dirty="0"/>
              <a:t>Some controversy due to altering the rental industry.</a:t>
            </a:r>
          </a:p>
        </p:txBody>
      </p:sp>
      <p:pic>
        <p:nvPicPr>
          <p:cNvPr id="24" name="Picture 3" descr="Neon laser lights aligned to form a triangle">
            <a:extLst>
              <a:ext uri="{FF2B5EF4-FFF2-40B4-BE49-F238E27FC236}">
                <a16:creationId xmlns:a16="http://schemas.microsoft.com/office/drawing/2014/main" id="{04C61187-733A-CC47-7648-48D976D94C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81" r="1893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85716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5821B-91E3-2175-EB69-141D4236E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1259633"/>
          </a:xfrm>
        </p:spPr>
        <p:txBody>
          <a:bodyPr/>
          <a:lstStyle/>
          <a:p>
            <a:r>
              <a:rPr lang="en-US" dirty="0"/>
              <a:t>Data Source </a:t>
            </a:r>
          </a:p>
        </p:txBody>
      </p:sp>
      <p:pic>
        <p:nvPicPr>
          <p:cNvPr id="8" name="Picture Placeholder 7" descr="A picture containing red, fog, art, design&#10;&#10;Description automatically generated">
            <a:extLst>
              <a:ext uri="{FF2B5EF4-FFF2-40B4-BE49-F238E27FC236}">
                <a16:creationId xmlns:a16="http://schemas.microsoft.com/office/drawing/2014/main" id="{71C37545-CC09-0CB9-1907-951D16DDBCC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9" r="12829"/>
          <a:stretch>
            <a:fillRect/>
          </a:stretch>
        </p:blipFill>
        <p:spPr>
          <a:xfrm>
            <a:off x="5303520" y="1093304"/>
            <a:ext cx="6053328" cy="488687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C68B00-9280-69FF-8C53-CF97B4BB97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971558"/>
            <a:ext cx="3931920" cy="3272246"/>
          </a:xfrm>
        </p:spPr>
        <p:txBody>
          <a:bodyPr>
            <a:noAutofit/>
          </a:bodyPr>
          <a:lstStyle/>
          <a:p>
            <a:r>
              <a:rPr lang="en-US" sz="1800" dirty="0"/>
              <a:t>Inside Airbnb: </a:t>
            </a:r>
            <a:r>
              <a:rPr lang="en-US" sz="1800" dirty="0">
                <a:hlinkClick r:id="rId3"/>
              </a:rPr>
              <a:t>http://insideairbnb.com/</a:t>
            </a:r>
            <a:endParaRPr lang="en-US" sz="1800" dirty="0"/>
          </a:p>
          <a:p>
            <a:r>
              <a:rPr lang="en-US" sz="1800" dirty="0"/>
              <a:t>A “</a:t>
            </a:r>
            <a:r>
              <a:rPr lang="en-US" sz="1800" b="0" i="0" dirty="0">
                <a:solidFill>
                  <a:srgbClr val="333333"/>
                </a:solidFill>
                <a:effectLst/>
              </a:rPr>
              <a:t>mission driven project that provides data and advocacy about Airbnb's impact on residential communities.</a:t>
            </a:r>
          </a:p>
          <a:p>
            <a:pPr algn="l"/>
            <a:r>
              <a:rPr lang="en-US" sz="1800" b="0" i="0" dirty="0">
                <a:solidFill>
                  <a:srgbClr val="333333"/>
                </a:solidFill>
                <a:effectLst/>
              </a:rPr>
              <a:t>We work towards a vision where data and information empower communities to understand, decide and control the role of renting residential homes to tourists.”</a:t>
            </a:r>
          </a:p>
          <a:p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0450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61738EC-FE90-C743-4A3C-1A6B984BA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185316-BFBD-7BFC-4784-A82E47AF85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Q1 2023 Tokyo, Japan Airbnb Listings (January 1 – March 31)</a:t>
            </a:r>
          </a:p>
          <a:p>
            <a:r>
              <a:rPr lang="en-US" dirty="0"/>
              <a:t>10,127 listings (rows)</a:t>
            </a:r>
          </a:p>
          <a:p>
            <a:r>
              <a:rPr lang="en-US" dirty="0"/>
              <a:t>A year of data available but…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23" name="Content Placeholder 22" descr="A cartoon of a person crying&#10;&#10;Description automatically generated with medium confidence">
            <a:extLst>
              <a:ext uri="{FF2B5EF4-FFF2-40B4-BE49-F238E27FC236}">
                <a16:creationId xmlns:a16="http://schemas.microsoft.com/office/drawing/2014/main" id="{CAFAB927-D751-ECB7-A36F-755A9127272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91" y="2232891"/>
            <a:ext cx="5362009" cy="2981277"/>
          </a:xfrm>
        </p:spPr>
      </p:pic>
    </p:spTree>
    <p:extLst>
      <p:ext uri="{BB962C8B-B14F-4D97-AF65-F5344CB8AC3E}">
        <p14:creationId xmlns:p14="http://schemas.microsoft.com/office/powerpoint/2010/main" val="1748489760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 descr="Neon laser lights aligned to form a triangle">
            <a:extLst>
              <a:ext uri="{FF2B5EF4-FFF2-40B4-BE49-F238E27FC236}">
                <a16:creationId xmlns:a16="http://schemas.microsoft.com/office/drawing/2014/main" id="{04C61187-733A-CC47-7648-48D976D94C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365" b="1635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AF96-7F94-912C-D193-5C444C787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Exploratory Data Analysis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5D7F3B-2106-87E6-701F-EF787DC601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01D5E57-BD9B-062C-B03E-B371AD8721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23151" y="1929384"/>
            <a:ext cx="5229225" cy="4251960"/>
          </a:xfr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6DC562C-6FA1-5A28-01B8-8E542573C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1929384"/>
            <a:ext cx="5229225" cy="425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5491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3" descr="Neon laser lights aligned to form a triangle">
            <a:extLst>
              <a:ext uri="{FF2B5EF4-FFF2-40B4-BE49-F238E27FC236}">
                <a16:creationId xmlns:a16="http://schemas.microsoft.com/office/drawing/2014/main" id="{04C61187-733A-CC47-7648-48D976D94C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365" b="1635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AF96-7F94-912C-D193-5C444C787D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Challenges</a:t>
            </a:r>
          </a:p>
        </p:txBody>
      </p:sp>
      <p:sp>
        <p:nvSpPr>
          <p:cNvPr id="49" name="Rectangle 6">
            <a:extLst>
              <a:ext uri="{FF2B5EF4-FFF2-40B4-BE49-F238E27FC236}">
                <a16:creationId xmlns:a16="http://schemas.microsoft.com/office/drawing/2014/main" id="{1CA8A97F-67F0-4D5F-A850-0C30727D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578" y="1802192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3666B4-FD2C-39E5-7413-B9042D0839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Outliers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Tokyo, Japan geography, population density and seasonality effects in rentals and blunted tourism numbers due to reopening after COVID-19 pandemic.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Numbers are not at pre-pandemic levels yet. China is the biggest source of tourism, but lockdowns were in place for part of this period. Japan just opened up in October 2022.   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Originally wanted to do a regression analysis with price as a continuous variable (a number). 1% to 5% accuracy/explanatory power.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151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 descr="Person walking up a stairs">
            <a:extLst>
              <a:ext uri="{FF2B5EF4-FFF2-40B4-BE49-F238E27FC236}">
                <a16:creationId xmlns:a16="http://schemas.microsoft.com/office/drawing/2014/main" id="{5041188B-5117-943C-54D1-4BF1461266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74" b="1125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0000">
                <a:schemeClr val="tx1">
                  <a:alpha val="3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FD6795-1F98-7860-9C8A-6331A795C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422" y="3088786"/>
            <a:ext cx="10905059" cy="26512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 dirty="0">
                <a:solidFill>
                  <a:schemeClr val="bg1"/>
                </a:solidFill>
              </a:rPr>
              <a:t>Then I Remembered…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662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 descr="Neon laser lights aligned to form a triangle">
            <a:extLst>
              <a:ext uri="{FF2B5EF4-FFF2-40B4-BE49-F238E27FC236}">
                <a16:creationId xmlns:a16="http://schemas.microsoft.com/office/drawing/2014/main" id="{04C61187-733A-CC47-7648-48D976D94C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365" b="1635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AF96-7F94-912C-D193-5C444C787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Everyone does housing price predictions!!!</a:t>
            </a:r>
          </a:p>
        </p:txBody>
      </p:sp>
      <p:pic>
        <p:nvPicPr>
          <p:cNvPr id="8" name="Content Placeholder 7" descr="A person wearing glasses and a bow tie&#10;&#10;Description automatically generated">
            <a:extLst>
              <a:ext uri="{FF2B5EF4-FFF2-40B4-BE49-F238E27FC236}">
                <a16:creationId xmlns:a16="http://schemas.microsoft.com/office/drawing/2014/main" id="{A523B2C8-988B-7015-0341-833C813A73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379" y="1928813"/>
            <a:ext cx="7655241" cy="4252912"/>
          </a:xfrm>
        </p:spPr>
      </p:pic>
    </p:spTree>
    <p:extLst>
      <p:ext uri="{BB962C8B-B14F-4D97-AF65-F5344CB8AC3E}">
        <p14:creationId xmlns:p14="http://schemas.microsoft.com/office/powerpoint/2010/main" val="40203040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 descr="Neon laser lights aligned to form a triangle">
            <a:extLst>
              <a:ext uri="{FF2B5EF4-FFF2-40B4-BE49-F238E27FC236}">
                <a16:creationId xmlns:a16="http://schemas.microsoft.com/office/drawing/2014/main" id="{04C61187-733A-CC47-7648-48D976D94C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365" b="1635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1AF96-7F94-912C-D193-5C444C787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49" y="548640"/>
            <a:ext cx="3931920" cy="18820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strike="sngStrike" dirty="0"/>
              <a:t>Regression Model</a:t>
            </a:r>
            <a:r>
              <a:rPr lang="en-US" sz="4000" dirty="0"/>
              <a:t>            Classification Model</a:t>
            </a:r>
          </a:p>
        </p:txBody>
      </p:sp>
      <p:pic>
        <p:nvPicPr>
          <p:cNvPr id="7" name="Picture Placeholder 6" descr="A person sitting at a computer&#10;&#10;Description automatically generated with medium confidence">
            <a:extLst>
              <a:ext uri="{FF2B5EF4-FFF2-40B4-BE49-F238E27FC236}">
                <a16:creationId xmlns:a16="http://schemas.microsoft.com/office/drawing/2014/main" id="{55EB7318-9BC6-0B1A-3954-61ABD720844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3" r="18603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83666B4-FD2C-39E5-7413-B9042D083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2861" y="2430675"/>
            <a:ext cx="4459096" cy="3429000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Out with the poor performing regression models and in with the new classification model.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Instead of price prediction with price as a continuous variable, I chose to see if the features could classify whether a listing was for a full apartment/house or not (some other type of housing property like a hotel, room etc.) 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72433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611</Words>
  <Application>Microsoft Office PowerPoint</Application>
  <PresentationFormat>Widescreen</PresentationFormat>
  <Paragraphs>73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The Hand Bold</vt:lpstr>
      <vt:lpstr>The Serif Hand Black</vt:lpstr>
      <vt:lpstr>SketchyVTI</vt:lpstr>
      <vt:lpstr>Tokyo, Japan Airbnb Listing Classification </vt:lpstr>
      <vt:lpstr>What is Airbnb? </vt:lpstr>
      <vt:lpstr>Data Source </vt:lpstr>
      <vt:lpstr>Dataset </vt:lpstr>
      <vt:lpstr>Exploratory Data Analysis </vt:lpstr>
      <vt:lpstr>Challenges</vt:lpstr>
      <vt:lpstr>Then I Remembered…</vt:lpstr>
      <vt:lpstr>Everyone does housing price predictions!!!</vt:lpstr>
      <vt:lpstr>Regression Model            Classification Model</vt:lpstr>
      <vt:lpstr>Methods </vt:lpstr>
      <vt:lpstr>Model Specification </vt:lpstr>
      <vt:lpstr>Results – Model ACCURACY Scores</vt:lpstr>
      <vt:lpstr>Model Chosen: Random Forest </vt:lpstr>
      <vt:lpstr>Practical MODEL USES FOR AN AUDIENCE OF INTEREST</vt:lpstr>
      <vt:lpstr>Model Limitations </vt:lpstr>
      <vt:lpstr>Future PROJECTS</vt:lpstr>
      <vt:lpstr>Conclusion</vt:lpstr>
      <vt:lpstr>Questions? </vt:lpstr>
      <vt:lpstr>Thank you! / arigato! /ありがとう!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Tokyo Airbnb  Listing Type Classification </dc:title>
  <dc:creator>Rakim Reid</dc:creator>
  <cp:lastModifiedBy>Rakim Reid</cp:lastModifiedBy>
  <cp:revision>18</cp:revision>
  <dcterms:created xsi:type="dcterms:W3CDTF">2023-05-20T14:39:33Z</dcterms:created>
  <dcterms:modified xsi:type="dcterms:W3CDTF">2023-06-07T21:07:03Z</dcterms:modified>
</cp:coreProperties>
</file>